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2" r:id="rId7"/>
    <p:sldId id="263" r:id="rId8"/>
    <p:sldId id="264" r:id="rId9"/>
    <p:sldId id="265" r:id="rId10"/>
    <p:sldId id="261" r:id="rId11"/>
    <p:sldId id="266" r:id="rId12"/>
    <p:sldId id="267" r:id="rId13"/>
    <p:sldId id="274" r:id="rId14"/>
    <p:sldId id="268" r:id="rId15"/>
    <p:sldId id="275" r:id="rId16"/>
    <p:sldId id="269" r:id="rId17"/>
    <p:sldId id="270" r:id="rId18"/>
    <p:sldId id="271" r:id="rId19"/>
    <p:sldId id="272" r:id="rId20"/>
    <p:sldId id="273" r:id="rId2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E2BF33-2129-4B0E-A496-295F26C6DB71}" v="72" dt="2022-11-26T16:51:38.183"/>
    <p1510:client id="{5737B1F7-1497-4431-BB29-887ECFF14696}" v="129" dt="2022-11-29T08:31:32.454"/>
    <p1510:client id="{70963747-8ADA-686C-4BDF-E8A2C9117B36}" v="139" dt="2022-11-29T05:48:09.398"/>
    <p1510:client id="{85B7E68E-5615-10CE-3F73-CB07D00BEDDF}" v="89" dt="2022-11-26T17:14:35.904"/>
    <p1510:client id="{B67B839C-4437-0306-1361-95BAFC3634E5}" v="554" dt="2022-11-26T18:02:14.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59428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0462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5345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9535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94476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37716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7045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33633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25618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4040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6916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11/29/2022</a:t>
            </a:fld>
            <a:endParaRPr lang="en-US"/>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a:p>
        </p:txBody>
      </p:sp>
    </p:spTree>
    <p:extLst>
      <p:ext uri="{BB962C8B-B14F-4D97-AF65-F5344CB8AC3E}">
        <p14:creationId xmlns:p14="http://schemas.microsoft.com/office/powerpoint/2010/main" val="188645267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69" r:id="rId6"/>
    <p:sldLayoutId id="2147483865" r:id="rId7"/>
    <p:sldLayoutId id="2147483866" r:id="rId8"/>
    <p:sldLayoutId id="2147483867" r:id="rId9"/>
    <p:sldLayoutId id="2147483868" r:id="rId10"/>
    <p:sldLayoutId id="2147483870"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bstract background of connected blue lines">
            <a:extLst>
              <a:ext uri="{FF2B5EF4-FFF2-40B4-BE49-F238E27FC236}">
                <a16:creationId xmlns:a16="http://schemas.microsoft.com/office/drawing/2014/main" id="{E82FBFB5-B6F8-5F25-DA54-EA665D18D641}"/>
              </a:ext>
            </a:extLst>
          </p:cNvPr>
          <p:cNvPicPr>
            <a:picLocks noChangeAspect="1"/>
          </p:cNvPicPr>
          <p:nvPr/>
        </p:nvPicPr>
        <p:blipFill rotWithShape="1">
          <a:blip r:embed="rId2"/>
          <a:srcRect/>
          <a:stretch/>
        </p:blipFill>
        <p:spPr>
          <a:xfrm>
            <a:off x="20" y="10"/>
            <a:ext cx="12191979" cy="6857989"/>
          </a:xfrm>
          <a:prstGeom prst="rect">
            <a:avLst/>
          </a:prstGeom>
        </p:spPr>
      </p:pic>
      <p:sp>
        <p:nvSpPr>
          <p:cNvPr id="71" name="Rectangle 70">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BB1CC6-93FA-0191-89E4-59DA82DC0523}"/>
              </a:ext>
            </a:extLst>
          </p:cNvPr>
          <p:cNvSpPr txBox="1"/>
          <p:nvPr/>
        </p:nvSpPr>
        <p:spPr>
          <a:xfrm>
            <a:off x="2396723" y="1712710"/>
            <a:ext cx="7983941" cy="25710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100" b="1">
                <a:solidFill>
                  <a:srgbClr val="FFFFFF"/>
                </a:solidFill>
                <a:latin typeface="+mj-lt"/>
                <a:ea typeface="+mj-ea"/>
                <a:cs typeface="+mj-cs"/>
              </a:rPr>
              <a:t>TRAVELLING SALESMAN PROBLEM </a:t>
            </a:r>
          </a:p>
          <a:p>
            <a:pPr algn="ctr">
              <a:lnSpc>
                <a:spcPct val="90000"/>
              </a:lnSpc>
              <a:spcBef>
                <a:spcPct val="0"/>
              </a:spcBef>
              <a:spcAft>
                <a:spcPts val="600"/>
              </a:spcAft>
            </a:pPr>
            <a:r>
              <a:rPr lang="en-US" sz="4100" b="1">
                <a:solidFill>
                  <a:srgbClr val="FFFFFF"/>
                </a:solidFill>
                <a:latin typeface="+mj-lt"/>
                <a:ea typeface="+mj-ea"/>
                <a:cs typeface="+mj-cs"/>
              </a:rPr>
              <a:t>USING </a:t>
            </a:r>
          </a:p>
          <a:p>
            <a:pPr algn="ctr">
              <a:lnSpc>
                <a:spcPct val="90000"/>
              </a:lnSpc>
              <a:spcBef>
                <a:spcPct val="0"/>
              </a:spcBef>
              <a:spcAft>
                <a:spcPts val="600"/>
              </a:spcAft>
            </a:pPr>
            <a:r>
              <a:rPr lang="en-US" sz="4100" b="1">
                <a:solidFill>
                  <a:srgbClr val="FFFFFF"/>
                </a:solidFill>
                <a:latin typeface="+mj-lt"/>
                <a:ea typeface="+mj-ea"/>
                <a:cs typeface="+mj-cs"/>
              </a:rPr>
              <a:t>GENETIC ALGORITHM</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B89B88-CCD1-773A-34E6-3EF802B672D1}"/>
              </a:ext>
            </a:extLst>
          </p:cNvPr>
          <p:cNvSpPr txBox="1"/>
          <p:nvPr/>
        </p:nvSpPr>
        <p:spPr>
          <a:xfrm>
            <a:off x="1884516" y="2769419"/>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6" name="TextBox 5">
            <a:extLst>
              <a:ext uri="{FF2B5EF4-FFF2-40B4-BE49-F238E27FC236}">
                <a16:creationId xmlns:a16="http://schemas.microsoft.com/office/drawing/2014/main" id="{83CF0211-6E2C-725D-DCD5-A9E10EFDCF8B}"/>
              </a:ext>
            </a:extLst>
          </p:cNvPr>
          <p:cNvSpPr txBox="1"/>
          <p:nvPr/>
        </p:nvSpPr>
        <p:spPr>
          <a:xfrm>
            <a:off x="1556774" y="3146322"/>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 name="TextBox 6">
            <a:extLst>
              <a:ext uri="{FF2B5EF4-FFF2-40B4-BE49-F238E27FC236}">
                <a16:creationId xmlns:a16="http://schemas.microsoft.com/office/drawing/2014/main" id="{2656F7FA-AEE3-298B-03A1-40638CCB14D0}"/>
              </a:ext>
            </a:extLst>
          </p:cNvPr>
          <p:cNvSpPr txBox="1"/>
          <p:nvPr/>
        </p:nvSpPr>
        <p:spPr>
          <a:xfrm>
            <a:off x="1409290" y="3310193"/>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CD0548EA-E2E9-87FA-822E-247A46A5749C}"/>
              </a:ext>
            </a:extLst>
          </p:cNvPr>
          <p:cNvSpPr txBox="1"/>
          <p:nvPr/>
        </p:nvSpPr>
        <p:spPr>
          <a:xfrm>
            <a:off x="1573161" y="1999225"/>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9" name="TextBox 8">
            <a:extLst>
              <a:ext uri="{FF2B5EF4-FFF2-40B4-BE49-F238E27FC236}">
                <a16:creationId xmlns:a16="http://schemas.microsoft.com/office/drawing/2014/main" id="{9763B097-EB15-D1AF-3E89-26AEBC3E4C50}"/>
              </a:ext>
            </a:extLst>
          </p:cNvPr>
          <p:cNvSpPr txBox="1"/>
          <p:nvPr/>
        </p:nvSpPr>
        <p:spPr>
          <a:xfrm>
            <a:off x="1065162" y="368709"/>
            <a:ext cx="6031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The step-wise process in Genetic Algorithm :</a:t>
            </a:r>
          </a:p>
        </p:txBody>
      </p:sp>
      <p:sp>
        <p:nvSpPr>
          <p:cNvPr id="10" name="TextBox 9">
            <a:extLst>
              <a:ext uri="{FF2B5EF4-FFF2-40B4-BE49-F238E27FC236}">
                <a16:creationId xmlns:a16="http://schemas.microsoft.com/office/drawing/2014/main" id="{0061065F-564A-1009-9C73-9E27952CE08C}"/>
              </a:ext>
            </a:extLst>
          </p:cNvPr>
          <p:cNvSpPr txBox="1"/>
          <p:nvPr/>
        </p:nvSpPr>
        <p:spPr>
          <a:xfrm>
            <a:off x="1573161" y="4260645"/>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12" name="Picture 12" descr="Diagram&#10;&#10;Description automatically generated">
            <a:extLst>
              <a:ext uri="{FF2B5EF4-FFF2-40B4-BE49-F238E27FC236}">
                <a16:creationId xmlns:a16="http://schemas.microsoft.com/office/drawing/2014/main" id="{79E290F5-58C9-F7BB-597F-275BB3E36E58}"/>
              </a:ext>
            </a:extLst>
          </p:cNvPr>
          <p:cNvPicPr>
            <a:picLocks noChangeAspect="1"/>
          </p:cNvPicPr>
          <p:nvPr/>
        </p:nvPicPr>
        <p:blipFill>
          <a:blip r:embed="rId2"/>
          <a:stretch>
            <a:fillRect/>
          </a:stretch>
        </p:blipFill>
        <p:spPr>
          <a:xfrm>
            <a:off x="1061884" y="1129773"/>
            <a:ext cx="7782231" cy="5008130"/>
          </a:xfrm>
          <a:prstGeom prst="rect">
            <a:avLst/>
          </a:prstGeom>
        </p:spPr>
      </p:pic>
    </p:spTree>
    <p:extLst>
      <p:ext uri="{BB962C8B-B14F-4D97-AF65-F5344CB8AC3E}">
        <p14:creationId xmlns:p14="http://schemas.microsoft.com/office/powerpoint/2010/main" val="175446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D052EB-980A-9117-2D71-83FE1D3AA7A5}"/>
              </a:ext>
            </a:extLst>
          </p:cNvPr>
          <p:cNvSpPr>
            <a:spLocks noGrp="1"/>
          </p:cNvSpPr>
          <p:nvPr>
            <p:ph idx="1"/>
          </p:nvPr>
        </p:nvSpPr>
        <p:spPr>
          <a:xfrm>
            <a:off x="951350" y="2840924"/>
            <a:ext cx="10292450" cy="1179427"/>
          </a:xfrm>
        </p:spPr>
        <p:txBody>
          <a:bodyPr vert="horz" lIns="91440" tIns="45720" rIns="91440" bIns="45720" rtlCol="0" anchor="t">
            <a:normAutofit/>
          </a:bodyPr>
          <a:lstStyle/>
          <a:p>
            <a:pPr marL="0" indent="0" algn="ctr">
              <a:buNone/>
            </a:pPr>
            <a:r>
              <a:rPr lang="en-GB" sz="2800" b="1" dirty="0">
                <a:solidFill>
                  <a:schemeClr val="tx2">
                    <a:lumMod val="75000"/>
                    <a:lumOff val="25000"/>
                  </a:schemeClr>
                </a:solidFill>
                <a:ea typeface="+mn-lt"/>
                <a:cs typeface="+mn-lt"/>
              </a:rPr>
              <a:t>Now let's get into the coding part...</a:t>
            </a:r>
            <a:endParaRPr lang="en-US" dirty="0">
              <a:solidFill>
                <a:schemeClr val="tx2">
                  <a:lumMod val="75000"/>
                  <a:lumOff val="25000"/>
                </a:schemeClr>
              </a:solidFill>
            </a:endParaRPr>
          </a:p>
          <a:p>
            <a:endParaRPr lang="en-GB" sz="2800" dirty="0"/>
          </a:p>
        </p:txBody>
      </p:sp>
    </p:spTree>
    <p:extLst>
      <p:ext uri="{BB962C8B-B14F-4D97-AF65-F5344CB8AC3E}">
        <p14:creationId xmlns:p14="http://schemas.microsoft.com/office/powerpoint/2010/main" val="31727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A501-9A71-0D40-6809-077A0C1F3BBC}"/>
              </a:ext>
            </a:extLst>
          </p:cNvPr>
          <p:cNvSpPr>
            <a:spLocks noGrp="1"/>
          </p:cNvSpPr>
          <p:nvPr>
            <p:ph type="title"/>
          </p:nvPr>
        </p:nvSpPr>
        <p:spPr>
          <a:xfrm>
            <a:off x="966744" y="458017"/>
            <a:ext cx="9076329" cy="1064277"/>
          </a:xfrm>
        </p:spPr>
        <p:txBody>
          <a:bodyPr/>
          <a:lstStyle/>
          <a:p>
            <a:r>
              <a:rPr lang="en-GB" dirty="0"/>
              <a:t>City's Representation</a:t>
            </a:r>
          </a:p>
        </p:txBody>
      </p:sp>
      <p:pic>
        <p:nvPicPr>
          <p:cNvPr id="4" name="Picture 4" descr="Text&#10;&#10;Description automatically generated">
            <a:extLst>
              <a:ext uri="{FF2B5EF4-FFF2-40B4-BE49-F238E27FC236}">
                <a16:creationId xmlns:a16="http://schemas.microsoft.com/office/drawing/2014/main" id="{1B1DAE72-D5B8-1CC3-8665-19B3F348186B}"/>
              </a:ext>
            </a:extLst>
          </p:cNvPr>
          <p:cNvPicPr>
            <a:picLocks noGrp="1" noChangeAspect="1"/>
          </p:cNvPicPr>
          <p:nvPr>
            <p:ph idx="1"/>
          </p:nvPr>
        </p:nvPicPr>
        <p:blipFill rotWithShape="1">
          <a:blip r:embed="rId2"/>
          <a:srcRect t="13779" b="-197"/>
          <a:stretch/>
        </p:blipFill>
        <p:spPr>
          <a:xfrm>
            <a:off x="966967" y="1438030"/>
            <a:ext cx="7686922" cy="4237978"/>
          </a:xfrm>
        </p:spPr>
      </p:pic>
    </p:spTree>
    <p:extLst>
      <p:ext uri="{BB962C8B-B14F-4D97-AF65-F5344CB8AC3E}">
        <p14:creationId xmlns:p14="http://schemas.microsoft.com/office/powerpoint/2010/main" val="4041711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43BA6D0E-5C60-7E90-6138-BB4894F37F08}"/>
              </a:ext>
            </a:extLst>
          </p:cNvPr>
          <p:cNvPicPr>
            <a:picLocks noGrp="1" noChangeAspect="1"/>
          </p:cNvPicPr>
          <p:nvPr>
            <p:ph idx="1"/>
          </p:nvPr>
        </p:nvPicPr>
        <p:blipFill>
          <a:blip r:embed="rId2"/>
          <a:stretch>
            <a:fillRect/>
          </a:stretch>
        </p:blipFill>
        <p:spPr>
          <a:xfrm>
            <a:off x="1262180" y="367996"/>
            <a:ext cx="7485949" cy="6015323"/>
          </a:xfrm>
        </p:spPr>
      </p:pic>
    </p:spTree>
    <p:extLst>
      <p:ext uri="{BB962C8B-B14F-4D97-AF65-F5344CB8AC3E}">
        <p14:creationId xmlns:p14="http://schemas.microsoft.com/office/powerpoint/2010/main" val="97731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2CCD-8F4B-D7EC-F538-FA97577F308F}"/>
              </a:ext>
            </a:extLst>
          </p:cNvPr>
          <p:cNvSpPr>
            <a:spLocks noGrp="1"/>
          </p:cNvSpPr>
          <p:nvPr>
            <p:ph type="title"/>
          </p:nvPr>
        </p:nvSpPr>
        <p:spPr>
          <a:xfrm>
            <a:off x="966744" y="438726"/>
            <a:ext cx="9076329" cy="1064277"/>
          </a:xfrm>
        </p:spPr>
        <p:txBody>
          <a:bodyPr/>
          <a:lstStyle/>
          <a:p>
            <a:r>
              <a:rPr lang="en-GB" dirty="0"/>
              <a:t>Initialisation</a:t>
            </a:r>
          </a:p>
        </p:txBody>
      </p:sp>
      <p:pic>
        <p:nvPicPr>
          <p:cNvPr id="4" name="Picture 4" descr="Graphical user interface, application&#10;&#10;Description automatically generated">
            <a:extLst>
              <a:ext uri="{FF2B5EF4-FFF2-40B4-BE49-F238E27FC236}">
                <a16:creationId xmlns:a16="http://schemas.microsoft.com/office/drawing/2014/main" id="{28A3729D-8C65-16CC-47D7-AAD97EA3EBA6}"/>
              </a:ext>
            </a:extLst>
          </p:cNvPr>
          <p:cNvPicPr>
            <a:picLocks noGrp="1" noChangeAspect="1"/>
          </p:cNvPicPr>
          <p:nvPr>
            <p:ph idx="1"/>
          </p:nvPr>
        </p:nvPicPr>
        <p:blipFill rotWithShape="1">
          <a:blip r:embed="rId2"/>
          <a:srcRect r="13719"/>
          <a:stretch/>
        </p:blipFill>
        <p:spPr>
          <a:xfrm>
            <a:off x="966744" y="1345106"/>
            <a:ext cx="7764561" cy="2331294"/>
          </a:xfrm>
        </p:spPr>
      </p:pic>
    </p:spTree>
    <p:extLst>
      <p:ext uri="{BB962C8B-B14F-4D97-AF65-F5344CB8AC3E}">
        <p14:creationId xmlns:p14="http://schemas.microsoft.com/office/powerpoint/2010/main" val="3958061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C432CAFE-6AC3-82B2-EE15-FEE369F354B8}"/>
              </a:ext>
            </a:extLst>
          </p:cNvPr>
          <p:cNvPicPr>
            <a:picLocks noGrp="1" noChangeAspect="1"/>
          </p:cNvPicPr>
          <p:nvPr>
            <p:ph idx="1"/>
          </p:nvPr>
        </p:nvPicPr>
        <p:blipFill>
          <a:blip r:embed="rId2"/>
          <a:stretch>
            <a:fillRect/>
          </a:stretch>
        </p:blipFill>
        <p:spPr>
          <a:xfrm>
            <a:off x="727790" y="229452"/>
            <a:ext cx="7960963" cy="6401271"/>
          </a:xfrm>
        </p:spPr>
      </p:pic>
    </p:spTree>
    <p:extLst>
      <p:ext uri="{BB962C8B-B14F-4D97-AF65-F5344CB8AC3E}">
        <p14:creationId xmlns:p14="http://schemas.microsoft.com/office/powerpoint/2010/main" val="196046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7648-64FB-E66B-FEB7-7ED8EC1E58E0}"/>
              </a:ext>
            </a:extLst>
          </p:cNvPr>
          <p:cNvSpPr>
            <a:spLocks noGrp="1"/>
          </p:cNvSpPr>
          <p:nvPr>
            <p:ph type="title"/>
          </p:nvPr>
        </p:nvSpPr>
        <p:spPr>
          <a:xfrm>
            <a:off x="966744" y="322979"/>
            <a:ext cx="9076329" cy="1064277"/>
          </a:xfrm>
        </p:spPr>
        <p:txBody>
          <a:bodyPr/>
          <a:lstStyle/>
          <a:p>
            <a:r>
              <a:rPr lang="en-GB" dirty="0"/>
              <a:t>Selection</a:t>
            </a:r>
          </a:p>
        </p:txBody>
      </p:sp>
      <p:pic>
        <p:nvPicPr>
          <p:cNvPr id="4" name="Picture 4" descr="Text&#10;&#10;Description automatically generated">
            <a:extLst>
              <a:ext uri="{FF2B5EF4-FFF2-40B4-BE49-F238E27FC236}">
                <a16:creationId xmlns:a16="http://schemas.microsoft.com/office/drawing/2014/main" id="{2D3A4452-DADD-6AF7-06D4-3C8E770B336B}"/>
              </a:ext>
            </a:extLst>
          </p:cNvPr>
          <p:cNvPicPr>
            <a:picLocks noGrp="1" noChangeAspect="1"/>
          </p:cNvPicPr>
          <p:nvPr>
            <p:ph idx="1"/>
          </p:nvPr>
        </p:nvPicPr>
        <p:blipFill>
          <a:blip r:embed="rId2"/>
          <a:stretch>
            <a:fillRect/>
          </a:stretch>
        </p:blipFill>
        <p:spPr>
          <a:xfrm>
            <a:off x="969303" y="1167954"/>
            <a:ext cx="7865516" cy="4740104"/>
          </a:xfrm>
        </p:spPr>
      </p:pic>
    </p:spTree>
    <p:extLst>
      <p:ext uri="{BB962C8B-B14F-4D97-AF65-F5344CB8AC3E}">
        <p14:creationId xmlns:p14="http://schemas.microsoft.com/office/powerpoint/2010/main" val="2274381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C006-1BFA-4C1E-FC24-8BDFAF59FD4E}"/>
              </a:ext>
            </a:extLst>
          </p:cNvPr>
          <p:cNvSpPr>
            <a:spLocks noGrp="1"/>
          </p:cNvSpPr>
          <p:nvPr>
            <p:ph type="title"/>
          </p:nvPr>
        </p:nvSpPr>
        <p:spPr>
          <a:xfrm>
            <a:off x="966744" y="477309"/>
            <a:ext cx="9076329" cy="1064277"/>
          </a:xfrm>
        </p:spPr>
        <p:txBody>
          <a:bodyPr/>
          <a:lstStyle/>
          <a:p>
            <a:r>
              <a:rPr lang="en-GB" dirty="0"/>
              <a:t>Crossover</a:t>
            </a:r>
          </a:p>
        </p:txBody>
      </p:sp>
      <p:pic>
        <p:nvPicPr>
          <p:cNvPr id="4" name="Picture 4" descr="Text&#10;&#10;Description automatically generated">
            <a:extLst>
              <a:ext uri="{FF2B5EF4-FFF2-40B4-BE49-F238E27FC236}">
                <a16:creationId xmlns:a16="http://schemas.microsoft.com/office/drawing/2014/main" id="{B85503EC-0C25-7D22-B29B-2203880AF0F4}"/>
              </a:ext>
            </a:extLst>
          </p:cNvPr>
          <p:cNvPicPr>
            <a:picLocks noGrp="1" noChangeAspect="1"/>
          </p:cNvPicPr>
          <p:nvPr>
            <p:ph idx="1"/>
          </p:nvPr>
        </p:nvPicPr>
        <p:blipFill>
          <a:blip r:embed="rId2"/>
          <a:stretch>
            <a:fillRect/>
          </a:stretch>
        </p:blipFill>
        <p:spPr>
          <a:xfrm>
            <a:off x="962145" y="1380156"/>
            <a:ext cx="7928057" cy="4817268"/>
          </a:xfrm>
        </p:spPr>
      </p:pic>
    </p:spTree>
    <p:extLst>
      <p:ext uri="{BB962C8B-B14F-4D97-AF65-F5344CB8AC3E}">
        <p14:creationId xmlns:p14="http://schemas.microsoft.com/office/powerpoint/2010/main" val="89708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FC8-AD78-3501-812B-37B8250EC0FA}"/>
              </a:ext>
            </a:extLst>
          </p:cNvPr>
          <p:cNvSpPr>
            <a:spLocks noGrp="1"/>
          </p:cNvSpPr>
          <p:nvPr>
            <p:ph type="title"/>
          </p:nvPr>
        </p:nvSpPr>
        <p:spPr>
          <a:xfrm>
            <a:off x="966744" y="419435"/>
            <a:ext cx="9076329" cy="1064277"/>
          </a:xfrm>
        </p:spPr>
        <p:txBody>
          <a:bodyPr/>
          <a:lstStyle/>
          <a:p>
            <a:r>
              <a:rPr lang="en-GB" dirty="0"/>
              <a:t>Mutation</a:t>
            </a:r>
          </a:p>
        </p:txBody>
      </p:sp>
      <p:pic>
        <p:nvPicPr>
          <p:cNvPr id="4" name="Picture 4" descr="Text&#10;&#10;Description automatically generated">
            <a:extLst>
              <a:ext uri="{FF2B5EF4-FFF2-40B4-BE49-F238E27FC236}">
                <a16:creationId xmlns:a16="http://schemas.microsoft.com/office/drawing/2014/main" id="{A6CC2E1B-8383-7DDA-3770-37F1D2C72B5A}"/>
              </a:ext>
            </a:extLst>
          </p:cNvPr>
          <p:cNvPicPr>
            <a:picLocks noGrp="1" noChangeAspect="1"/>
          </p:cNvPicPr>
          <p:nvPr>
            <p:ph idx="1"/>
          </p:nvPr>
        </p:nvPicPr>
        <p:blipFill rotWithShape="1">
          <a:blip r:embed="rId2"/>
          <a:srcRect r="9946" b="-225"/>
          <a:stretch/>
        </p:blipFill>
        <p:spPr>
          <a:xfrm>
            <a:off x="965423" y="1389802"/>
            <a:ext cx="8037007" cy="4296419"/>
          </a:xfrm>
        </p:spPr>
      </p:pic>
    </p:spTree>
    <p:extLst>
      <p:ext uri="{BB962C8B-B14F-4D97-AF65-F5344CB8AC3E}">
        <p14:creationId xmlns:p14="http://schemas.microsoft.com/office/powerpoint/2010/main" val="3244101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E68F-85C3-A0D1-3FE6-072D2F1F821E}"/>
              </a:ext>
            </a:extLst>
          </p:cNvPr>
          <p:cNvSpPr>
            <a:spLocks noGrp="1"/>
          </p:cNvSpPr>
          <p:nvPr>
            <p:ph type="title"/>
          </p:nvPr>
        </p:nvSpPr>
        <p:spPr>
          <a:xfrm>
            <a:off x="966744" y="515891"/>
            <a:ext cx="9076329" cy="1064277"/>
          </a:xfrm>
        </p:spPr>
        <p:txBody>
          <a:bodyPr/>
          <a:lstStyle/>
          <a:p>
            <a:r>
              <a:rPr lang="en-GB" dirty="0"/>
              <a:t>Next Generation</a:t>
            </a:r>
          </a:p>
        </p:txBody>
      </p:sp>
      <p:pic>
        <p:nvPicPr>
          <p:cNvPr id="4" name="Picture 4" descr="Text&#10;&#10;Description automatically generated">
            <a:extLst>
              <a:ext uri="{FF2B5EF4-FFF2-40B4-BE49-F238E27FC236}">
                <a16:creationId xmlns:a16="http://schemas.microsoft.com/office/drawing/2014/main" id="{EE6E8384-E194-8C68-6F18-1F39575A33C5}"/>
              </a:ext>
            </a:extLst>
          </p:cNvPr>
          <p:cNvPicPr>
            <a:picLocks noGrp="1" noChangeAspect="1"/>
          </p:cNvPicPr>
          <p:nvPr>
            <p:ph idx="1"/>
          </p:nvPr>
        </p:nvPicPr>
        <p:blipFill rotWithShape="1">
          <a:blip r:embed="rId2"/>
          <a:srcRect r="12327"/>
          <a:stretch/>
        </p:blipFill>
        <p:spPr>
          <a:xfrm>
            <a:off x="908871" y="1455889"/>
            <a:ext cx="7957463" cy="2997120"/>
          </a:xfrm>
        </p:spPr>
      </p:pic>
    </p:spTree>
    <p:extLst>
      <p:ext uri="{BB962C8B-B14F-4D97-AF65-F5344CB8AC3E}">
        <p14:creationId xmlns:p14="http://schemas.microsoft.com/office/powerpoint/2010/main" val="391669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7196-9D5A-93A7-AA2F-527FFF3CB753}"/>
              </a:ext>
            </a:extLst>
          </p:cNvPr>
          <p:cNvSpPr>
            <a:spLocks noGrp="1"/>
          </p:cNvSpPr>
          <p:nvPr>
            <p:ph type="title"/>
          </p:nvPr>
        </p:nvSpPr>
        <p:spPr>
          <a:xfrm>
            <a:off x="443350" y="159102"/>
            <a:ext cx="9076329" cy="1064277"/>
          </a:xfrm>
        </p:spPr>
        <p:txBody>
          <a:bodyPr>
            <a:normAutofit/>
          </a:bodyPr>
          <a:lstStyle/>
          <a:p>
            <a:r>
              <a:rPr lang="en-GB" sz="2800" b="1"/>
              <a:t>What is Travelling Salesman Problem ?</a:t>
            </a:r>
          </a:p>
        </p:txBody>
      </p:sp>
      <p:sp>
        <p:nvSpPr>
          <p:cNvPr id="3" name="Content Placeholder 2">
            <a:extLst>
              <a:ext uri="{FF2B5EF4-FFF2-40B4-BE49-F238E27FC236}">
                <a16:creationId xmlns:a16="http://schemas.microsoft.com/office/drawing/2014/main" id="{C5A9A101-5295-F733-3879-F487061440E4}"/>
              </a:ext>
            </a:extLst>
          </p:cNvPr>
          <p:cNvSpPr>
            <a:spLocks noGrp="1"/>
          </p:cNvSpPr>
          <p:nvPr>
            <p:ph idx="1"/>
          </p:nvPr>
        </p:nvSpPr>
        <p:spPr>
          <a:xfrm>
            <a:off x="341226" y="1170681"/>
            <a:ext cx="10089710" cy="5480526"/>
          </a:xfrm>
        </p:spPr>
        <p:txBody>
          <a:bodyPr vert="horz" lIns="91440" tIns="45720" rIns="91440" bIns="45720" rtlCol="0" anchor="t">
            <a:normAutofit/>
          </a:bodyPr>
          <a:lstStyle/>
          <a:p>
            <a:pPr>
              <a:lnSpc>
                <a:spcPct val="150000"/>
              </a:lnSpc>
            </a:pPr>
            <a:r>
              <a:rPr lang="en-GB">
                <a:ea typeface="+mn-lt"/>
                <a:cs typeface="+mn-lt"/>
              </a:rPr>
              <a:t>The traveling salesman problem (TSP) is an algorithmic problem tasked with finding the shortest route between a set of points and locations that must be visited. </a:t>
            </a:r>
            <a:endParaRPr lang="en-US"/>
          </a:p>
          <a:p>
            <a:pPr>
              <a:lnSpc>
                <a:spcPct val="150000"/>
              </a:lnSpc>
            </a:pPr>
            <a:r>
              <a:rPr lang="en-GB">
                <a:ea typeface="+mn-lt"/>
                <a:cs typeface="+mn-lt"/>
              </a:rPr>
              <a:t>In the problem statement, the points are the cities a salesperson might visit. The salesman‘s goal is to keep both the travel costs and the distance travelled as low as possible.</a:t>
            </a:r>
            <a:endParaRPr lang="en-GB"/>
          </a:p>
          <a:p>
            <a:pPr marL="0" indent="0">
              <a:lnSpc>
                <a:spcPct val="150000"/>
              </a:lnSpc>
              <a:buNone/>
            </a:pPr>
            <a:r>
              <a:rPr lang="en-GB">
                <a:ea typeface="+mn-lt"/>
                <a:cs typeface="+mn-lt"/>
              </a:rPr>
              <a:t>   </a:t>
            </a:r>
            <a:r>
              <a:rPr lang="en-GB" sz="2800" b="1">
                <a:ea typeface="+mn-lt"/>
                <a:cs typeface="+mn-lt"/>
              </a:rPr>
              <a:t>Applications</a:t>
            </a:r>
          </a:p>
          <a:p>
            <a:pPr>
              <a:lnSpc>
                <a:spcPct val="150000"/>
              </a:lnSpc>
            </a:pPr>
            <a:r>
              <a:rPr lang="en-GB">
                <a:ea typeface="+mn-lt"/>
                <a:cs typeface="+mn-lt"/>
              </a:rPr>
              <a:t>Focused on optimization, TSP is often used in computer science to find the most efficient route for data to travel between various nodes. Applications include identifying network or hardware optimization methods.</a:t>
            </a:r>
            <a:endParaRPr lang="en-GB"/>
          </a:p>
        </p:txBody>
      </p:sp>
    </p:spTree>
    <p:extLst>
      <p:ext uri="{BB962C8B-B14F-4D97-AF65-F5344CB8AC3E}">
        <p14:creationId xmlns:p14="http://schemas.microsoft.com/office/powerpoint/2010/main" val="3339381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D4C1-3498-942A-BB85-10BB18E068E7}"/>
              </a:ext>
            </a:extLst>
          </p:cNvPr>
          <p:cNvSpPr>
            <a:spLocks noGrp="1"/>
          </p:cNvSpPr>
          <p:nvPr>
            <p:ph type="title"/>
          </p:nvPr>
        </p:nvSpPr>
        <p:spPr>
          <a:xfrm>
            <a:off x="1471445" y="207483"/>
            <a:ext cx="9076329" cy="1064277"/>
          </a:xfrm>
        </p:spPr>
        <p:txBody>
          <a:bodyPr/>
          <a:lstStyle/>
          <a:p>
            <a:pPr algn="ctr"/>
            <a:r>
              <a:rPr lang="en-GB" dirty="0"/>
              <a:t>Iterating through 500 generations</a:t>
            </a:r>
          </a:p>
        </p:txBody>
      </p:sp>
      <p:pic>
        <p:nvPicPr>
          <p:cNvPr id="4" name="Picture 4" descr="Chart&#10;&#10;Description automatically generated">
            <a:extLst>
              <a:ext uri="{FF2B5EF4-FFF2-40B4-BE49-F238E27FC236}">
                <a16:creationId xmlns:a16="http://schemas.microsoft.com/office/drawing/2014/main" id="{38B87967-5874-8DFA-ABE2-194EC9C33B01}"/>
              </a:ext>
            </a:extLst>
          </p:cNvPr>
          <p:cNvPicPr>
            <a:picLocks noGrp="1" noChangeAspect="1"/>
          </p:cNvPicPr>
          <p:nvPr>
            <p:ph idx="1"/>
          </p:nvPr>
        </p:nvPicPr>
        <p:blipFill>
          <a:blip r:embed="rId2"/>
          <a:stretch>
            <a:fillRect/>
          </a:stretch>
        </p:blipFill>
        <p:spPr>
          <a:xfrm>
            <a:off x="91763" y="1268186"/>
            <a:ext cx="5917318" cy="4442938"/>
          </a:xfrm>
        </p:spPr>
      </p:pic>
      <p:pic>
        <p:nvPicPr>
          <p:cNvPr id="5" name="Picture 5">
            <a:extLst>
              <a:ext uri="{FF2B5EF4-FFF2-40B4-BE49-F238E27FC236}">
                <a16:creationId xmlns:a16="http://schemas.microsoft.com/office/drawing/2014/main" id="{69D7C7D4-0822-C8B9-DB4A-AC0460339BA5}"/>
              </a:ext>
            </a:extLst>
          </p:cNvPr>
          <p:cNvPicPr>
            <a:picLocks noChangeAspect="1"/>
          </p:cNvPicPr>
          <p:nvPr/>
        </p:nvPicPr>
        <p:blipFill>
          <a:blip r:embed="rId3"/>
          <a:stretch>
            <a:fillRect/>
          </a:stretch>
        </p:blipFill>
        <p:spPr>
          <a:xfrm>
            <a:off x="6010894" y="1272144"/>
            <a:ext cx="5939641" cy="4452256"/>
          </a:xfrm>
          <a:prstGeom prst="rect">
            <a:avLst/>
          </a:prstGeom>
        </p:spPr>
      </p:pic>
    </p:spTree>
    <p:extLst>
      <p:ext uri="{BB962C8B-B14F-4D97-AF65-F5344CB8AC3E}">
        <p14:creationId xmlns:p14="http://schemas.microsoft.com/office/powerpoint/2010/main" val="249407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7C2ADA7-F1AF-67E2-11C0-92E3B6B3FAB2}"/>
              </a:ext>
            </a:extLst>
          </p:cNvPr>
          <p:cNvPicPr>
            <a:picLocks noChangeAspect="1"/>
          </p:cNvPicPr>
          <p:nvPr/>
        </p:nvPicPr>
        <p:blipFill>
          <a:blip r:embed="rId2"/>
          <a:stretch>
            <a:fillRect/>
          </a:stretch>
        </p:blipFill>
        <p:spPr>
          <a:xfrm>
            <a:off x="-9237" y="6471"/>
            <a:ext cx="12202774" cy="6852756"/>
          </a:xfrm>
          <a:prstGeom prst="rect">
            <a:avLst/>
          </a:prstGeom>
        </p:spPr>
      </p:pic>
    </p:spTree>
    <p:extLst>
      <p:ext uri="{BB962C8B-B14F-4D97-AF65-F5344CB8AC3E}">
        <p14:creationId xmlns:p14="http://schemas.microsoft.com/office/powerpoint/2010/main" val="252565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8748C-D519-33B9-B890-079E70433A2C}"/>
              </a:ext>
            </a:extLst>
          </p:cNvPr>
          <p:cNvSpPr>
            <a:spLocks noGrp="1"/>
          </p:cNvSpPr>
          <p:nvPr>
            <p:ph idx="1"/>
          </p:nvPr>
        </p:nvSpPr>
        <p:spPr>
          <a:xfrm>
            <a:off x="1366987" y="2717772"/>
            <a:ext cx="9430389" cy="709913"/>
          </a:xfrm>
        </p:spPr>
        <p:txBody>
          <a:bodyPr vert="horz" lIns="91440" tIns="45720" rIns="91440" bIns="45720" rtlCol="0" anchor="t">
            <a:noAutofit/>
          </a:bodyPr>
          <a:lstStyle/>
          <a:p>
            <a:pPr marL="0" indent="0">
              <a:buNone/>
            </a:pPr>
            <a:r>
              <a:rPr lang="en-GB" sz="3200" b="1" dirty="0">
                <a:solidFill>
                  <a:schemeClr val="tx2">
                    <a:lumMod val="75000"/>
                    <a:lumOff val="25000"/>
                  </a:schemeClr>
                </a:solidFill>
              </a:rPr>
              <a:t>Let's get into the main topic </a:t>
            </a:r>
            <a:r>
              <a:rPr lang="en-GB" sz="3200" b="1" dirty="0" err="1">
                <a:solidFill>
                  <a:schemeClr val="tx2">
                    <a:lumMod val="75000"/>
                    <a:lumOff val="25000"/>
                  </a:schemeClr>
                </a:solidFill>
              </a:rPr>
              <a:t>i.e</a:t>
            </a:r>
            <a:r>
              <a:rPr lang="en-GB" sz="3200" b="1" dirty="0">
                <a:solidFill>
                  <a:schemeClr val="tx2">
                    <a:lumMod val="75000"/>
                    <a:lumOff val="25000"/>
                  </a:schemeClr>
                </a:solidFill>
              </a:rPr>
              <a:t> 'Genetic Algorithm' ….</a:t>
            </a:r>
          </a:p>
        </p:txBody>
      </p:sp>
    </p:spTree>
    <p:extLst>
      <p:ext uri="{BB962C8B-B14F-4D97-AF65-F5344CB8AC3E}">
        <p14:creationId xmlns:p14="http://schemas.microsoft.com/office/powerpoint/2010/main" val="333818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B805-F3CE-9189-29A2-251A269A2739}"/>
              </a:ext>
            </a:extLst>
          </p:cNvPr>
          <p:cNvSpPr>
            <a:spLocks noGrp="1"/>
          </p:cNvSpPr>
          <p:nvPr>
            <p:ph type="title"/>
          </p:nvPr>
        </p:nvSpPr>
        <p:spPr>
          <a:xfrm>
            <a:off x="427956" y="205284"/>
            <a:ext cx="9076329" cy="1064277"/>
          </a:xfrm>
        </p:spPr>
        <p:txBody>
          <a:bodyPr>
            <a:normAutofit/>
          </a:bodyPr>
          <a:lstStyle/>
          <a:p>
            <a:r>
              <a:rPr lang="en-GB" sz="2800" b="1" dirty="0"/>
              <a:t>What is Genetic Algorithm ?</a:t>
            </a:r>
            <a:endParaRPr lang="en-GB" sz="2800"/>
          </a:p>
        </p:txBody>
      </p:sp>
      <p:sp>
        <p:nvSpPr>
          <p:cNvPr id="3" name="Content Placeholder 2">
            <a:extLst>
              <a:ext uri="{FF2B5EF4-FFF2-40B4-BE49-F238E27FC236}">
                <a16:creationId xmlns:a16="http://schemas.microsoft.com/office/drawing/2014/main" id="{B3A13648-E978-045D-CBBB-BB7767F6DFC1}"/>
              </a:ext>
            </a:extLst>
          </p:cNvPr>
          <p:cNvSpPr>
            <a:spLocks noGrp="1"/>
          </p:cNvSpPr>
          <p:nvPr>
            <p:ph idx="1"/>
          </p:nvPr>
        </p:nvSpPr>
        <p:spPr>
          <a:xfrm>
            <a:off x="427956" y="1216863"/>
            <a:ext cx="10403683" cy="5501896"/>
          </a:xfrm>
        </p:spPr>
        <p:txBody>
          <a:bodyPr vert="horz" lIns="91440" tIns="45720" rIns="91440" bIns="45720" rtlCol="0" anchor="t">
            <a:normAutofit/>
          </a:bodyPr>
          <a:lstStyle/>
          <a:p>
            <a:r>
              <a:rPr lang="en-GB" dirty="0">
                <a:ea typeface="+mn-lt"/>
                <a:cs typeface="+mn-lt"/>
              </a:rPr>
              <a:t>Genetic Algorithms(GAs) are adaptive heuristic search algorithms that belong to the larger part of evolutionary algorithms. </a:t>
            </a:r>
          </a:p>
          <a:p>
            <a:r>
              <a:rPr lang="en-GB" dirty="0">
                <a:ea typeface="+mn-lt"/>
                <a:cs typeface="+mn-lt"/>
              </a:rPr>
              <a:t>Genetic algorithms are based on the ideas of natural selection and genetics. These are intelligent exploitation of random search provided with historical data to direct the search into the region of better performance in solution space. </a:t>
            </a:r>
          </a:p>
          <a:p>
            <a:r>
              <a:rPr lang="en-GB" dirty="0">
                <a:ea typeface="+mn-lt"/>
                <a:cs typeface="+mn-lt"/>
              </a:rPr>
              <a:t>They are commonly used to generate high-quality solutions for optimization problems and search problems.</a:t>
            </a:r>
            <a:endParaRPr lang="en-GB" dirty="0"/>
          </a:p>
          <a:p>
            <a:r>
              <a:rPr lang="en-GB" dirty="0">
                <a:ea typeface="+mn-lt"/>
                <a:cs typeface="+mn-lt"/>
              </a:rPr>
              <a:t>Genetic algorithms simulate the process of natural selection which means those species who can adapt to changes in their environment are able to survive and reproduce and go to next generation.</a:t>
            </a:r>
          </a:p>
          <a:p>
            <a:r>
              <a:rPr lang="en-GB" dirty="0">
                <a:ea typeface="+mn-lt"/>
                <a:cs typeface="+mn-lt"/>
              </a:rPr>
              <a:t> In simple words, they simulate “survival of the fittest” among individual of consecutive generation for solving a problem. Each generation consist of a population of individuals and each individual represents a point in search space and possible solution. </a:t>
            </a:r>
            <a:endParaRPr lang="en-GB">
              <a:ea typeface="+mn-lt"/>
              <a:cs typeface="+mn-lt"/>
            </a:endParaRPr>
          </a:p>
          <a:p>
            <a:r>
              <a:rPr lang="en-GB" dirty="0">
                <a:ea typeface="+mn-lt"/>
                <a:cs typeface="+mn-lt"/>
              </a:rPr>
              <a:t>Each individual is represented as a string of character/integer/float/bits. This string is analogous to the Chromosome.</a:t>
            </a:r>
            <a:endParaRPr lang="en-GB"/>
          </a:p>
          <a:p>
            <a:endParaRPr lang="en-GB" dirty="0"/>
          </a:p>
        </p:txBody>
      </p:sp>
    </p:spTree>
    <p:extLst>
      <p:ext uri="{BB962C8B-B14F-4D97-AF65-F5344CB8AC3E}">
        <p14:creationId xmlns:p14="http://schemas.microsoft.com/office/powerpoint/2010/main" val="1393438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E694-FA26-E50A-A983-E70B119C4EC4}"/>
              </a:ext>
            </a:extLst>
          </p:cNvPr>
          <p:cNvSpPr>
            <a:spLocks noGrp="1"/>
          </p:cNvSpPr>
          <p:nvPr>
            <p:ph type="title"/>
          </p:nvPr>
        </p:nvSpPr>
        <p:spPr>
          <a:xfrm>
            <a:off x="425970" y="730168"/>
            <a:ext cx="9076329" cy="769310"/>
          </a:xfrm>
        </p:spPr>
        <p:txBody>
          <a:bodyPr/>
          <a:lstStyle/>
          <a:p>
            <a:pPr>
              <a:lnSpc>
                <a:spcPct val="110000"/>
              </a:lnSpc>
              <a:spcBef>
                <a:spcPts val="1000"/>
              </a:spcBef>
            </a:pPr>
            <a:r>
              <a:rPr lang="en-GB" sz="2800" b="1" dirty="0">
                <a:ea typeface="+mj-lt"/>
                <a:cs typeface="+mj-lt"/>
              </a:rPr>
              <a:t>Foundation of Genetic Algorithms</a:t>
            </a:r>
            <a:endParaRPr lang="en-GB" sz="2800" dirty="0">
              <a:ea typeface="+mj-lt"/>
              <a:cs typeface="+mj-lt"/>
            </a:endParaRPr>
          </a:p>
          <a:p>
            <a:endParaRPr lang="en-GB" sz="2800" dirty="0"/>
          </a:p>
        </p:txBody>
      </p:sp>
      <p:sp>
        <p:nvSpPr>
          <p:cNvPr id="3" name="Content Placeholder 2">
            <a:extLst>
              <a:ext uri="{FF2B5EF4-FFF2-40B4-BE49-F238E27FC236}">
                <a16:creationId xmlns:a16="http://schemas.microsoft.com/office/drawing/2014/main" id="{C203ECF3-0EAF-6003-8B11-0177A162C375}"/>
              </a:ext>
            </a:extLst>
          </p:cNvPr>
          <p:cNvSpPr>
            <a:spLocks noGrp="1"/>
          </p:cNvSpPr>
          <p:nvPr>
            <p:ph idx="1"/>
          </p:nvPr>
        </p:nvSpPr>
        <p:spPr>
          <a:xfrm>
            <a:off x="425970" y="1715676"/>
            <a:ext cx="9076329" cy="3650155"/>
          </a:xfrm>
        </p:spPr>
        <p:txBody>
          <a:bodyPr vert="horz" lIns="91440" tIns="45720" rIns="91440" bIns="45720" rtlCol="0" anchor="t">
            <a:normAutofit/>
          </a:bodyPr>
          <a:lstStyle/>
          <a:p>
            <a:r>
              <a:rPr lang="en-GB" dirty="0">
                <a:ea typeface="+mn-lt"/>
                <a:cs typeface="+mn-lt"/>
              </a:rPr>
              <a:t>Genetic algorithms are based on an analogy with genetic structure and behaviour of chromosomes of the population. Following is the foundation of GAs based on this analogy –  </a:t>
            </a:r>
            <a:endParaRPr lang="en-GB" dirty="0"/>
          </a:p>
          <a:p>
            <a:r>
              <a:rPr lang="en-GB" dirty="0">
                <a:ea typeface="+mn-lt"/>
                <a:cs typeface="+mn-lt"/>
              </a:rPr>
              <a:t>Individual in population compete for resources and mate</a:t>
            </a:r>
            <a:endParaRPr lang="en-GB" dirty="0"/>
          </a:p>
          <a:p>
            <a:r>
              <a:rPr lang="en-GB" dirty="0">
                <a:ea typeface="+mn-lt"/>
                <a:cs typeface="+mn-lt"/>
              </a:rPr>
              <a:t>Those individuals who are successful (fittest) then mate to create more offspring than others</a:t>
            </a:r>
            <a:endParaRPr lang="en-GB" dirty="0"/>
          </a:p>
          <a:p>
            <a:r>
              <a:rPr lang="en-GB" dirty="0">
                <a:ea typeface="+mn-lt"/>
                <a:cs typeface="+mn-lt"/>
              </a:rPr>
              <a:t>Genes from “fittest” parent propagate throughout the generation, that is sometimes parents create offspring which is better than either parent.</a:t>
            </a:r>
            <a:endParaRPr lang="en-GB" dirty="0"/>
          </a:p>
          <a:p>
            <a:r>
              <a:rPr lang="en-GB" dirty="0">
                <a:ea typeface="+mn-lt"/>
                <a:cs typeface="+mn-lt"/>
              </a:rPr>
              <a:t>Thus each successive generation is more suited for their environment.</a:t>
            </a:r>
            <a:endParaRPr lang="en-GB" dirty="0"/>
          </a:p>
          <a:p>
            <a:endParaRPr lang="en-GB" dirty="0"/>
          </a:p>
        </p:txBody>
      </p:sp>
    </p:spTree>
    <p:extLst>
      <p:ext uri="{BB962C8B-B14F-4D97-AF65-F5344CB8AC3E}">
        <p14:creationId xmlns:p14="http://schemas.microsoft.com/office/powerpoint/2010/main" val="132660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BE4A-3A2E-3FFD-F3A9-E26DF818DA0B}"/>
              </a:ext>
            </a:extLst>
          </p:cNvPr>
          <p:cNvSpPr>
            <a:spLocks noGrp="1"/>
          </p:cNvSpPr>
          <p:nvPr>
            <p:ph type="title"/>
          </p:nvPr>
        </p:nvSpPr>
        <p:spPr>
          <a:xfrm>
            <a:off x="606228" y="451587"/>
            <a:ext cx="9076329" cy="1064277"/>
          </a:xfrm>
        </p:spPr>
        <p:txBody>
          <a:bodyPr/>
          <a:lstStyle/>
          <a:p>
            <a:r>
              <a:rPr lang="en-GB" sz="2800" b="1" dirty="0"/>
              <a:t>Search Space</a:t>
            </a:r>
            <a:endParaRPr lang="en-GB" dirty="0"/>
          </a:p>
        </p:txBody>
      </p:sp>
      <p:sp>
        <p:nvSpPr>
          <p:cNvPr id="3" name="Content Placeholder 2">
            <a:extLst>
              <a:ext uri="{FF2B5EF4-FFF2-40B4-BE49-F238E27FC236}">
                <a16:creationId xmlns:a16="http://schemas.microsoft.com/office/drawing/2014/main" id="{6329A8A7-57D2-7C1C-2839-DEF470335EFE}"/>
              </a:ext>
            </a:extLst>
          </p:cNvPr>
          <p:cNvSpPr>
            <a:spLocks noGrp="1"/>
          </p:cNvSpPr>
          <p:nvPr>
            <p:ph idx="1"/>
          </p:nvPr>
        </p:nvSpPr>
        <p:spPr>
          <a:xfrm>
            <a:off x="540679" y="1519031"/>
            <a:ext cx="9076329" cy="1888543"/>
          </a:xfrm>
        </p:spPr>
        <p:txBody>
          <a:bodyPr vert="horz" lIns="91440" tIns="45720" rIns="91440" bIns="45720" rtlCol="0" anchor="t">
            <a:normAutofit/>
          </a:bodyPr>
          <a:lstStyle/>
          <a:p>
            <a:r>
              <a:rPr lang="en-GB" dirty="0">
                <a:ea typeface="+mn-lt"/>
                <a:cs typeface="+mn-lt"/>
              </a:rPr>
              <a:t>The population of individuals are maintained within search space. Each individual represents a solution in search space for given problem. Each individual is coded as a finite length vector (analogous to chromosome) of components. These variable components are analogous to Genes. Thus a chromosome (individual) is composed of several genes (variable components). </a:t>
            </a:r>
            <a:endParaRPr lang="en-GB" dirty="0"/>
          </a:p>
          <a:p>
            <a:endParaRPr lang="en-GB" dirty="0"/>
          </a:p>
        </p:txBody>
      </p:sp>
      <p:pic>
        <p:nvPicPr>
          <p:cNvPr id="4" name="Picture 4">
            <a:extLst>
              <a:ext uri="{FF2B5EF4-FFF2-40B4-BE49-F238E27FC236}">
                <a16:creationId xmlns:a16="http://schemas.microsoft.com/office/drawing/2014/main" id="{40159098-188E-BF12-CB93-A87BFB5EBB39}"/>
              </a:ext>
            </a:extLst>
          </p:cNvPr>
          <p:cNvPicPr>
            <a:picLocks noChangeAspect="1"/>
          </p:cNvPicPr>
          <p:nvPr/>
        </p:nvPicPr>
        <p:blipFill>
          <a:blip r:embed="rId2"/>
          <a:stretch>
            <a:fillRect/>
          </a:stretch>
        </p:blipFill>
        <p:spPr>
          <a:xfrm>
            <a:off x="824271" y="3647512"/>
            <a:ext cx="7405329" cy="1349168"/>
          </a:xfrm>
          <a:prstGeom prst="rect">
            <a:avLst/>
          </a:prstGeom>
        </p:spPr>
      </p:pic>
    </p:spTree>
    <p:extLst>
      <p:ext uri="{BB962C8B-B14F-4D97-AF65-F5344CB8AC3E}">
        <p14:creationId xmlns:p14="http://schemas.microsoft.com/office/powerpoint/2010/main" val="3655547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B153-659E-0391-CF2D-66B111FD0683}"/>
              </a:ext>
            </a:extLst>
          </p:cNvPr>
          <p:cNvSpPr>
            <a:spLocks noGrp="1"/>
          </p:cNvSpPr>
          <p:nvPr>
            <p:ph type="title"/>
          </p:nvPr>
        </p:nvSpPr>
        <p:spPr>
          <a:xfrm>
            <a:off x="966744" y="189393"/>
            <a:ext cx="9076329" cy="1064277"/>
          </a:xfrm>
        </p:spPr>
        <p:txBody>
          <a:bodyPr>
            <a:normAutofit/>
          </a:bodyPr>
          <a:lstStyle/>
          <a:p>
            <a:r>
              <a:rPr lang="en-GB" sz="2800" b="1" dirty="0"/>
              <a:t>Fitness Score</a:t>
            </a:r>
          </a:p>
        </p:txBody>
      </p:sp>
      <p:sp>
        <p:nvSpPr>
          <p:cNvPr id="3" name="Content Placeholder 2">
            <a:extLst>
              <a:ext uri="{FF2B5EF4-FFF2-40B4-BE49-F238E27FC236}">
                <a16:creationId xmlns:a16="http://schemas.microsoft.com/office/drawing/2014/main" id="{45DAD0EE-0F00-74BC-B46B-C079431698D1}"/>
              </a:ext>
            </a:extLst>
          </p:cNvPr>
          <p:cNvSpPr>
            <a:spLocks noGrp="1"/>
          </p:cNvSpPr>
          <p:nvPr>
            <p:ph idx="1"/>
          </p:nvPr>
        </p:nvSpPr>
        <p:spPr>
          <a:xfrm>
            <a:off x="966744" y="1084774"/>
            <a:ext cx="9076329" cy="4813638"/>
          </a:xfrm>
        </p:spPr>
        <p:txBody>
          <a:bodyPr vert="horz" lIns="91440" tIns="45720" rIns="91440" bIns="45720" rtlCol="0" anchor="t">
            <a:normAutofit lnSpcReduction="10000"/>
          </a:bodyPr>
          <a:lstStyle/>
          <a:p>
            <a:r>
              <a:rPr lang="en-GB" dirty="0">
                <a:ea typeface="+mn-lt"/>
                <a:cs typeface="+mn-lt"/>
              </a:rPr>
              <a:t>A Fitness Score is given to each individual which </a:t>
            </a:r>
            <a:r>
              <a:rPr lang="en-GB" b="1" dirty="0">
                <a:ea typeface="+mn-lt"/>
                <a:cs typeface="+mn-lt"/>
              </a:rPr>
              <a:t>shows the ability of an individual to “compete”</a:t>
            </a:r>
            <a:r>
              <a:rPr lang="en-GB" dirty="0">
                <a:ea typeface="+mn-lt"/>
                <a:cs typeface="+mn-lt"/>
              </a:rPr>
              <a:t>. The individual having optimal fitness score (or near optimal) are sought. </a:t>
            </a:r>
            <a:endParaRPr lang="en-GB" dirty="0"/>
          </a:p>
          <a:p>
            <a:pPr marL="0" indent="0">
              <a:buNone/>
            </a:pPr>
            <a:r>
              <a:rPr lang="en-GB" sz="2800" b="1" dirty="0">
                <a:ea typeface="+mn-lt"/>
                <a:cs typeface="+mn-lt"/>
              </a:rPr>
              <a:t>Operators of Genetic Algorithms</a:t>
            </a:r>
            <a:endParaRPr lang="en-GB" sz="2800" dirty="0"/>
          </a:p>
          <a:p>
            <a:r>
              <a:rPr lang="en-GB" dirty="0">
                <a:ea typeface="+mn-lt"/>
                <a:cs typeface="+mn-lt"/>
              </a:rPr>
              <a:t>Once the initial generation is created, the algorithm evolves the generation using following operators – </a:t>
            </a:r>
          </a:p>
          <a:p>
            <a:r>
              <a:rPr lang="en-GB" b="1" dirty="0">
                <a:ea typeface="+mn-lt"/>
                <a:cs typeface="+mn-lt"/>
              </a:rPr>
              <a:t>Selection Operator: </a:t>
            </a:r>
            <a:r>
              <a:rPr lang="en-GB" dirty="0">
                <a:ea typeface="+mn-lt"/>
                <a:cs typeface="+mn-lt"/>
              </a:rPr>
              <a:t>The idea is to give preference to the individuals with good fitness scores and allow them to pass their genes to successive generations. </a:t>
            </a:r>
          </a:p>
          <a:p>
            <a:r>
              <a:rPr lang="en-GB" b="1" dirty="0">
                <a:ea typeface="+mn-lt"/>
                <a:cs typeface="+mn-lt"/>
              </a:rPr>
              <a:t>Crossover Operator: </a:t>
            </a:r>
            <a:r>
              <a:rPr lang="en-GB" dirty="0">
                <a:ea typeface="+mn-lt"/>
                <a:cs typeface="+mn-lt"/>
              </a:rPr>
              <a:t>This represents mating between individuals. Two individuals are selected using selection operator and crossover sites are chosen randomly. Then the genes at these crossover sites are exchanged thus creating a completely new individual (offspring). </a:t>
            </a:r>
            <a:endParaRPr lang="en-GB"/>
          </a:p>
          <a:p>
            <a:r>
              <a:rPr lang="en-GB" b="1" dirty="0">
                <a:ea typeface="+mn-lt"/>
                <a:cs typeface="+mn-lt"/>
              </a:rPr>
              <a:t>Mutation Operator:</a:t>
            </a:r>
            <a:r>
              <a:rPr lang="en-GB" dirty="0">
                <a:ea typeface="+mn-lt"/>
                <a:cs typeface="+mn-lt"/>
              </a:rPr>
              <a:t> The key idea is to insert random genes in offspring to maintain the diversity in the population to avoid premature convergence.</a:t>
            </a:r>
            <a:endParaRPr lang="en-GB" dirty="0"/>
          </a:p>
          <a:p>
            <a:endParaRPr lang="en-GB" dirty="0"/>
          </a:p>
        </p:txBody>
      </p:sp>
    </p:spTree>
    <p:extLst>
      <p:ext uri="{BB962C8B-B14F-4D97-AF65-F5344CB8AC3E}">
        <p14:creationId xmlns:p14="http://schemas.microsoft.com/office/powerpoint/2010/main" val="383796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FB4F8E1-6B6C-61D7-B9B5-374DE3CD058F}"/>
              </a:ext>
            </a:extLst>
          </p:cNvPr>
          <p:cNvPicPr>
            <a:picLocks noChangeAspect="1"/>
          </p:cNvPicPr>
          <p:nvPr/>
        </p:nvPicPr>
        <p:blipFill>
          <a:blip r:embed="rId2"/>
          <a:stretch>
            <a:fillRect/>
          </a:stretch>
        </p:blipFill>
        <p:spPr>
          <a:xfrm>
            <a:off x="1332270" y="1537614"/>
            <a:ext cx="7405329" cy="1578706"/>
          </a:xfrm>
          <a:prstGeom prst="rect">
            <a:avLst/>
          </a:prstGeom>
        </p:spPr>
      </p:pic>
      <p:sp>
        <p:nvSpPr>
          <p:cNvPr id="5" name="TextBox 4">
            <a:extLst>
              <a:ext uri="{FF2B5EF4-FFF2-40B4-BE49-F238E27FC236}">
                <a16:creationId xmlns:a16="http://schemas.microsoft.com/office/drawing/2014/main" id="{BD5EF47B-9412-3CFF-6DE2-3AA2F59C1747}"/>
              </a:ext>
            </a:extLst>
          </p:cNvPr>
          <p:cNvSpPr txBox="1"/>
          <p:nvPr/>
        </p:nvSpPr>
        <p:spPr>
          <a:xfrm>
            <a:off x="1392904" y="671870"/>
            <a:ext cx="4933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Crossover Operator -</a:t>
            </a:r>
            <a:endParaRPr lang="en-GB" dirty="0"/>
          </a:p>
        </p:txBody>
      </p:sp>
      <p:sp>
        <p:nvSpPr>
          <p:cNvPr id="6" name="TextBox 5">
            <a:extLst>
              <a:ext uri="{FF2B5EF4-FFF2-40B4-BE49-F238E27FC236}">
                <a16:creationId xmlns:a16="http://schemas.microsoft.com/office/drawing/2014/main" id="{1C026B32-6F45-1DA5-147A-BE40801023B6}"/>
              </a:ext>
            </a:extLst>
          </p:cNvPr>
          <p:cNvSpPr txBox="1"/>
          <p:nvPr/>
        </p:nvSpPr>
        <p:spPr>
          <a:xfrm>
            <a:off x="1332271" y="3544529"/>
            <a:ext cx="30381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Mutation Operator -​</a:t>
            </a:r>
          </a:p>
        </p:txBody>
      </p:sp>
      <p:pic>
        <p:nvPicPr>
          <p:cNvPr id="7" name="Picture 7">
            <a:extLst>
              <a:ext uri="{FF2B5EF4-FFF2-40B4-BE49-F238E27FC236}">
                <a16:creationId xmlns:a16="http://schemas.microsoft.com/office/drawing/2014/main" id="{C88B9FB6-F3C2-0ABF-3E4D-589E4A7027D7}"/>
              </a:ext>
            </a:extLst>
          </p:cNvPr>
          <p:cNvPicPr>
            <a:picLocks noChangeAspect="1"/>
          </p:cNvPicPr>
          <p:nvPr/>
        </p:nvPicPr>
        <p:blipFill>
          <a:blip r:embed="rId3"/>
          <a:stretch>
            <a:fillRect/>
          </a:stretch>
        </p:blipFill>
        <p:spPr>
          <a:xfrm>
            <a:off x="1258529" y="4534235"/>
            <a:ext cx="5414296" cy="1419272"/>
          </a:xfrm>
          <a:prstGeom prst="rect">
            <a:avLst/>
          </a:prstGeom>
        </p:spPr>
      </p:pic>
    </p:spTree>
    <p:extLst>
      <p:ext uri="{BB962C8B-B14F-4D97-AF65-F5344CB8AC3E}">
        <p14:creationId xmlns:p14="http://schemas.microsoft.com/office/powerpoint/2010/main" val="336953354"/>
      </p:ext>
    </p:extLst>
  </p:cSld>
  <p:clrMapOvr>
    <a:masterClrMapping/>
  </p:clrMapOvr>
</p:sld>
</file>

<file path=ppt/theme/theme1.xml><?xml version="1.0" encoding="utf-8"?>
<a:theme xmlns:a="http://schemas.openxmlformats.org/drawingml/2006/main" name="MarrakeshVTI">
  <a:themeElements>
    <a:clrScheme name="Marrakesh">
      <a:dk1>
        <a:srgbClr val="000000"/>
      </a:dk1>
      <a:lt1>
        <a:srgbClr val="FFFFFF"/>
      </a:lt1>
      <a:dk2>
        <a:srgbClr val="431C30"/>
      </a:dk2>
      <a:lt2>
        <a:srgbClr val="F3F0EF"/>
      </a:lt2>
      <a:accent1>
        <a:srgbClr val="B35B55"/>
      </a:accent1>
      <a:accent2>
        <a:srgbClr val="CF7E6C"/>
      </a:accent2>
      <a:accent3>
        <a:srgbClr val="CA8F58"/>
      </a:accent3>
      <a:accent4>
        <a:srgbClr val="A97C54"/>
      </a:accent4>
      <a:accent5>
        <a:srgbClr val="917E45"/>
      </a:accent5>
      <a:accent6>
        <a:srgbClr val="647576"/>
      </a:accent6>
      <a:hlink>
        <a:srgbClr val="A25872"/>
      </a:hlink>
      <a:folHlink>
        <a:srgbClr val="667A7E"/>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MarrakeshVTI</vt:lpstr>
      <vt:lpstr>PowerPoint Presentation</vt:lpstr>
      <vt:lpstr>What is Travelling Salesman Problem ?</vt:lpstr>
      <vt:lpstr>PowerPoint Presentation</vt:lpstr>
      <vt:lpstr>PowerPoint Presentation</vt:lpstr>
      <vt:lpstr>What is Genetic Algorithm ?</vt:lpstr>
      <vt:lpstr>Foundation of Genetic Algorithms </vt:lpstr>
      <vt:lpstr>Search Space</vt:lpstr>
      <vt:lpstr>Fitness Score</vt:lpstr>
      <vt:lpstr>PowerPoint Presentation</vt:lpstr>
      <vt:lpstr>PowerPoint Presentation</vt:lpstr>
      <vt:lpstr>PowerPoint Presentation</vt:lpstr>
      <vt:lpstr>City's Representation</vt:lpstr>
      <vt:lpstr>PowerPoint Presentation</vt:lpstr>
      <vt:lpstr>Initialisation</vt:lpstr>
      <vt:lpstr>PowerPoint Presentation</vt:lpstr>
      <vt:lpstr>Selection</vt:lpstr>
      <vt:lpstr>Crossover</vt:lpstr>
      <vt:lpstr>Mutation</vt:lpstr>
      <vt:lpstr>Next Generation</vt:lpstr>
      <vt:lpstr>Iterating through 500 generations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352</cp:revision>
  <dcterms:created xsi:type="dcterms:W3CDTF">2022-11-26T16:44:28Z</dcterms:created>
  <dcterms:modified xsi:type="dcterms:W3CDTF">2022-11-29T08:32:40Z</dcterms:modified>
</cp:coreProperties>
</file>